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137C0-E65A-4D4D-A8A3-CCA8EA7D4A17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3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3B07-ABA3-4999-947C-BC8D49E6D6F9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9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DF84-DD29-4BE9-ADD4-3DA73573A223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62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31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0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32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76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91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48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54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2154-4097-43C9-9B99-A91D9E77316B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81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7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36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2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2276-7946-4209-9DD1-2497D015ED1B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7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D1452-E882-4AAC-A832-126A6FB4DAE1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0F4-EC15-453D-8985-EE14FB6845C8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8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A507-DA54-4973-AF65-1AB79F252CEB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000A-0450-4F29-8E7B-F165C4BD80F4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8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2ADEA-80DC-453C-86ED-A69E2FD9BF9D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5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E9448-47BB-41CB-BE5A-BC3D8951A0FC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5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3563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43E8B-A22C-4A5D-A8F3-1D2F92CCFF48}" type="datetime1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(c) Copyright of NCDMB                                                                   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CFF9A-19B0-4DF2-ACD6-64931FE895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4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DD86E-9E0C-42C5-99C8-96CA1644850F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33CA3-BA24-4669-8B93-8832BF4F9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9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E1372-594C-4ECB-9063-7787764C2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62" y="223383"/>
            <a:ext cx="11957815" cy="728431"/>
          </a:xfrm>
        </p:spPr>
        <p:txBody>
          <a:bodyPr>
            <a:noAutofit/>
          </a:bodyPr>
          <a:lstStyle/>
          <a:p>
            <a:r>
              <a:rPr lang="en-US" sz="2000" dirty="0">
                <a:latin typeface="Georgia" panose="02040502050405020303" pitchFamily="18" charset="0"/>
                <a:cs typeface="Arial" panose="020B0604020202020204" pitchFamily="34" charset="0"/>
              </a:rPr>
              <a:t>NCDMB Research Product Development cycle </a:t>
            </a:r>
            <a:r>
              <a:rPr lang="en-US" sz="2000" dirty="0">
                <a:solidFill>
                  <a:srgbClr val="008B0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–Inventors are required to go through the Board’s Research product development cycle   </a:t>
            </a:r>
            <a:br>
              <a:rPr lang="en-US" sz="2000" dirty="0">
                <a:latin typeface="Georgia" panose="02040502050405020303" pitchFamily="18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008B0E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7DBCEB-2417-4DD4-A0DC-0D56BD949360}" type="datetime4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May 7, 2020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9367" y="6577948"/>
            <a:ext cx="30861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www.ncdmb.gov.ng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5CFF9A-19B0-4DF2-ACD6-64931FE895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637145" y="1306350"/>
            <a:ext cx="8705317" cy="4162140"/>
            <a:chOff x="591202" y="1895894"/>
            <a:chExt cx="7892155" cy="4087832"/>
          </a:xfrm>
        </p:grpSpPr>
        <p:sp>
          <p:nvSpPr>
            <p:cNvPr id="147" name="Rounded Rectangle 146"/>
            <p:cNvSpPr>
              <a:spLocks/>
            </p:cNvSpPr>
            <p:nvPr/>
          </p:nvSpPr>
          <p:spPr>
            <a:xfrm>
              <a:off x="990597" y="1895894"/>
              <a:ext cx="2377440" cy="73152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0253" tIns="45128" rIns="90253" bIns="45128" anchor="ctr"/>
            <a:lstStyle/>
            <a:p>
              <a:pPr marL="0" marR="0" lvl="0" indent="0" algn="ctr" defTabSz="10051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Product validation   </a:t>
              </a:r>
            </a:p>
          </p:txBody>
        </p:sp>
        <p:sp>
          <p:nvSpPr>
            <p:cNvPr id="148" name="Rounded Rectangle 147"/>
            <p:cNvSpPr>
              <a:spLocks/>
            </p:cNvSpPr>
            <p:nvPr/>
          </p:nvSpPr>
          <p:spPr>
            <a:xfrm>
              <a:off x="5909491" y="1906404"/>
              <a:ext cx="2377440" cy="731520"/>
            </a:xfrm>
            <a:prstGeom prst="round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0253" tIns="45128" rIns="90253" bIns="45128" anchor="ctr"/>
            <a:lstStyle/>
            <a:p>
              <a:pPr marL="0" marR="0" lvl="0" indent="0" algn="ctr" defTabSz="10051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Prototype development </a:t>
              </a:r>
            </a:p>
          </p:txBody>
        </p:sp>
        <p:sp>
          <p:nvSpPr>
            <p:cNvPr id="149" name="Rounded Rectangle 148"/>
            <p:cNvSpPr>
              <a:spLocks/>
            </p:cNvSpPr>
            <p:nvPr/>
          </p:nvSpPr>
          <p:spPr>
            <a:xfrm>
              <a:off x="591202" y="4124075"/>
              <a:ext cx="2377440" cy="73152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0253" tIns="45128" rIns="90253" bIns="45128" anchor="ctr"/>
            <a:lstStyle/>
            <a:p>
              <a:pPr marL="0" marR="0" lvl="0" indent="0" algn="ctr" defTabSz="10051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Product deployment </a:t>
              </a:r>
            </a:p>
          </p:txBody>
        </p:sp>
        <p:sp>
          <p:nvSpPr>
            <p:cNvPr id="151" name="Rounded Rectangle 150"/>
            <p:cNvSpPr>
              <a:spLocks/>
            </p:cNvSpPr>
            <p:nvPr/>
          </p:nvSpPr>
          <p:spPr>
            <a:xfrm>
              <a:off x="3394160" y="5252206"/>
              <a:ext cx="2377440" cy="731520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0253" tIns="45128" rIns="90253" bIns="45128" anchor="ctr"/>
            <a:lstStyle/>
            <a:p>
              <a:pPr marL="0" marR="0" lvl="0" indent="0" algn="ctr" defTabSz="10051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Business Development  </a:t>
              </a:r>
            </a:p>
          </p:txBody>
        </p:sp>
        <p:grpSp>
          <p:nvGrpSpPr>
            <p:cNvPr id="152" name="Group 151"/>
            <p:cNvGrpSpPr/>
            <p:nvPr/>
          </p:nvGrpSpPr>
          <p:grpSpPr>
            <a:xfrm>
              <a:off x="2793660" y="2078729"/>
              <a:ext cx="3683060" cy="3338627"/>
              <a:chOff x="3479460" y="2721120"/>
              <a:chExt cx="3683060" cy="3338627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3479460" y="2721120"/>
                <a:ext cx="3683060" cy="3338627"/>
                <a:chOff x="3479460" y="2721120"/>
                <a:chExt cx="3683060" cy="3338627"/>
              </a:xfrm>
            </p:grpSpPr>
            <p:cxnSp>
              <p:nvCxnSpPr>
                <p:cNvPr id="158" name="Shape 80"/>
                <p:cNvCxnSpPr/>
                <p:nvPr/>
              </p:nvCxnSpPr>
              <p:spPr>
                <a:xfrm rot="10800000" flipV="1">
                  <a:off x="6019800" y="2929310"/>
                  <a:ext cx="1065439" cy="345803"/>
                </a:xfrm>
                <a:prstGeom prst="bentConnector2">
                  <a:avLst/>
                </a:prstGeom>
                <a:noFill/>
                <a:ln w="9525" cap="flat" cmpd="sng" algn="ctr">
                  <a:solidFill>
                    <a:schemeClr val="accent3"/>
                  </a:solidFill>
                  <a:prstDash val="sysDash"/>
                  <a:tailEnd type="oval"/>
                </a:ln>
                <a:effectLst/>
              </p:spPr>
            </p:cxnSp>
            <p:cxnSp>
              <p:nvCxnSpPr>
                <p:cNvPr id="159" name="Elbow Connector 21"/>
                <p:cNvCxnSpPr/>
                <p:nvPr/>
              </p:nvCxnSpPr>
              <p:spPr>
                <a:xfrm>
                  <a:off x="3686044" y="2917697"/>
                  <a:ext cx="803260" cy="322283"/>
                </a:xfrm>
                <a:prstGeom prst="bentConnector2">
                  <a:avLst/>
                </a:prstGeom>
                <a:noFill/>
                <a:ln w="9525" cap="flat" cmpd="sng" algn="ctr">
                  <a:solidFill>
                    <a:schemeClr val="accent2"/>
                  </a:solidFill>
                  <a:prstDash val="sysDash"/>
                  <a:tailEnd type="oval"/>
                </a:ln>
                <a:effectLst/>
              </p:spPr>
            </p:cxnSp>
            <p:sp>
              <p:nvSpPr>
                <p:cNvPr id="160" name="Oval 159"/>
                <p:cNvSpPr/>
                <p:nvPr/>
              </p:nvSpPr>
              <p:spPr>
                <a:xfrm>
                  <a:off x="4475187" y="2721120"/>
                  <a:ext cx="232474" cy="232474"/>
                </a:xfrm>
                <a:prstGeom prst="ellipse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61" name="Straight Arrow Connector 160"/>
                <p:cNvCxnSpPr/>
                <p:nvPr/>
              </p:nvCxnSpPr>
              <p:spPr>
                <a:xfrm>
                  <a:off x="3479460" y="5147321"/>
                  <a:ext cx="940140" cy="1588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2"/>
                  </a:solidFill>
                  <a:prstDash val="sysDash"/>
                  <a:tailEnd type="oval"/>
                </a:ln>
                <a:effectLst/>
              </p:spPr>
            </p:cxnSp>
            <p:cxnSp>
              <p:nvCxnSpPr>
                <p:cNvPr id="162" name="Straight Arrow Connector 161"/>
                <p:cNvCxnSpPr/>
                <p:nvPr/>
              </p:nvCxnSpPr>
              <p:spPr>
                <a:xfrm rot="10800000">
                  <a:off x="6096001" y="5147321"/>
                  <a:ext cx="1066519" cy="1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accent6">
                      <a:lumMod val="50000"/>
                    </a:schemeClr>
                  </a:solidFill>
                  <a:prstDash val="sysDash"/>
                  <a:tailEnd type="oval"/>
                </a:ln>
                <a:effectLst/>
              </p:spPr>
            </p:cxnSp>
            <p:cxnSp>
              <p:nvCxnSpPr>
                <p:cNvPr id="163" name="Straight Arrow Connector 162"/>
                <p:cNvCxnSpPr/>
                <p:nvPr/>
              </p:nvCxnSpPr>
              <p:spPr>
                <a:xfrm rot="5400000" flipH="1" flipV="1">
                  <a:off x="4981533" y="5782760"/>
                  <a:ext cx="552386" cy="1588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accent5"/>
                  </a:solidFill>
                  <a:prstDash val="sysDash"/>
                  <a:tailEnd type="oval"/>
                </a:ln>
                <a:effectLst/>
              </p:spPr>
            </p:cxnSp>
            <p:sp>
              <p:nvSpPr>
                <p:cNvPr id="164" name="Freeform 31"/>
                <p:cNvSpPr>
                  <a:spLocks/>
                </p:cNvSpPr>
                <p:nvPr/>
              </p:nvSpPr>
              <p:spPr bwMode="gray">
                <a:xfrm>
                  <a:off x="5729082" y="3902419"/>
                  <a:ext cx="933232" cy="1479030"/>
                </a:xfrm>
                <a:custGeom>
                  <a:avLst/>
                  <a:gdLst>
                    <a:gd name="T0" fmla="*/ 419864371 w 185"/>
                    <a:gd name="T1" fmla="*/ 524194832 h 297"/>
                    <a:gd name="T2" fmla="*/ 0 w 185"/>
                    <a:gd name="T3" fmla="*/ 1276881985 h 297"/>
                    <a:gd name="T4" fmla="*/ 609990174 w 185"/>
                    <a:gd name="T5" fmla="*/ 1995969471 h 297"/>
                    <a:gd name="T6" fmla="*/ 1465559274 w 185"/>
                    <a:gd name="T7" fmla="*/ 524194832 h 297"/>
                    <a:gd name="T8" fmla="*/ 1378416639 w 185"/>
                    <a:gd name="T9" fmla="*/ 0 h 297"/>
                    <a:gd name="T10" fmla="*/ 380254595 w 185"/>
                    <a:gd name="T11" fmla="*/ 268816864 h 297"/>
                    <a:gd name="T12" fmla="*/ 419864371 w 185"/>
                    <a:gd name="T13" fmla="*/ 524194832 h 2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5"/>
                    <a:gd name="T22" fmla="*/ 0 h 297"/>
                    <a:gd name="T23" fmla="*/ 185 w 185"/>
                    <a:gd name="T24" fmla="*/ 297 h 29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5" h="297">
                      <a:moveTo>
                        <a:pt x="53" y="78"/>
                      </a:moveTo>
                      <a:cubicBezTo>
                        <a:pt x="53" y="123"/>
                        <a:pt x="32" y="164"/>
                        <a:pt x="0" y="190"/>
                      </a:cubicBezTo>
                      <a:cubicBezTo>
                        <a:pt x="77" y="297"/>
                        <a:pt x="77" y="297"/>
                        <a:pt x="77" y="297"/>
                      </a:cubicBezTo>
                      <a:cubicBezTo>
                        <a:pt x="143" y="246"/>
                        <a:pt x="185" y="167"/>
                        <a:pt x="185" y="78"/>
                      </a:cubicBezTo>
                      <a:cubicBezTo>
                        <a:pt x="185" y="51"/>
                        <a:pt x="181" y="24"/>
                        <a:pt x="174" y="0"/>
                      </a:cubicBezTo>
                      <a:cubicBezTo>
                        <a:pt x="48" y="40"/>
                        <a:pt x="48" y="40"/>
                        <a:pt x="48" y="40"/>
                      </a:cubicBezTo>
                      <a:cubicBezTo>
                        <a:pt x="51" y="52"/>
                        <a:pt x="53" y="65"/>
                        <a:pt x="53" y="78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" name="Freeform 32"/>
                <p:cNvSpPr>
                  <a:spLocks/>
                </p:cNvSpPr>
                <p:nvPr/>
              </p:nvSpPr>
              <p:spPr bwMode="gray">
                <a:xfrm>
                  <a:off x="5307992" y="2908266"/>
                  <a:ext cx="1266123" cy="1116135"/>
                </a:xfrm>
                <a:custGeom>
                  <a:avLst/>
                  <a:gdLst>
                    <a:gd name="T0" fmla="*/ 0 w 252"/>
                    <a:gd name="T1" fmla="*/ 0 h 224"/>
                    <a:gd name="T2" fmla="*/ 0 w 252"/>
                    <a:gd name="T3" fmla="*/ 888112358 h 224"/>
                    <a:gd name="T4" fmla="*/ 998045623 w 252"/>
                    <a:gd name="T5" fmla="*/ 1507098678 h 224"/>
                    <a:gd name="T6" fmla="*/ 1980375808 w 252"/>
                    <a:gd name="T7" fmla="*/ 1231246435 h 224"/>
                    <a:gd name="T8" fmla="*/ 0 w 252"/>
                    <a:gd name="T9" fmla="*/ 0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2"/>
                    <a:gd name="T16" fmla="*/ 0 h 224"/>
                    <a:gd name="T17" fmla="*/ 252 w 252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2" h="224">
                      <a:moveTo>
                        <a:pt x="0" y="0"/>
                      </a:moveTo>
                      <a:cubicBezTo>
                        <a:pt x="0" y="132"/>
                        <a:pt x="0" y="132"/>
                        <a:pt x="0" y="132"/>
                      </a:cubicBezTo>
                      <a:cubicBezTo>
                        <a:pt x="58" y="135"/>
                        <a:pt x="106" y="173"/>
                        <a:pt x="127" y="224"/>
                      </a:cubicBezTo>
                      <a:cubicBezTo>
                        <a:pt x="252" y="183"/>
                        <a:pt x="252" y="183"/>
                        <a:pt x="252" y="183"/>
                      </a:cubicBezTo>
                      <a:cubicBezTo>
                        <a:pt x="215" y="79"/>
                        <a:pt x="116" y="4"/>
                        <a:pt x="0" y="0"/>
                      </a:cubicBezTo>
                      <a:close/>
                    </a:path>
                  </a:pathLst>
                </a:custGeom>
                <a:solidFill>
                  <a:schemeClr val="bg2">
                    <a:lumMod val="25000"/>
                  </a:schemeClr>
                </a:solidFill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" name="Freeform 33"/>
                <p:cNvSpPr>
                  <a:spLocks/>
                </p:cNvSpPr>
                <p:nvPr/>
              </p:nvSpPr>
              <p:spPr bwMode="gray">
                <a:xfrm>
                  <a:off x="4474343" y="4899621"/>
                  <a:ext cx="1570560" cy="774585"/>
                </a:xfrm>
                <a:custGeom>
                  <a:avLst/>
                  <a:gdLst>
                    <a:gd name="T0" fmla="*/ 1230599439 w 313"/>
                    <a:gd name="T1" fmla="*/ 160346535 h 156"/>
                    <a:gd name="T2" fmla="*/ 611380168 w 313"/>
                    <a:gd name="T3" fmla="*/ 6681645 h 156"/>
                    <a:gd name="T4" fmla="*/ 0 w 313"/>
                    <a:gd name="T5" fmla="*/ 714874027 h 156"/>
                    <a:gd name="T6" fmla="*/ 1230599439 w 313"/>
                    <a:gd name="T7" fmla="*/ 1042246073 h 156"/>
                    <a:gd name="T8" fmla="*/ 2147483647 w 313"/>
                    <a:gd name="T9" fmla="*/ 714874027 h 156"/>
                    <a:gd name="T10" fmla="*/ 1849818884 w 313"/>
                    <a:gd name="T11" fmla="*/ 0 h 156"/>
                    <a:gd name="T12" fmla="*/ 1230599439 w 313"/>
                    <a:gd name="T13" fmla="*/ 160346535 h 15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13"/>
                    <a:gd name="T22" fmla="*/ 0 h 156"/>
                    <a:gd name="T23" fmla="*/ 313 w 313"/>
                    <a:gd name="T24" fmla="*/ 156 h 15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13" h="156">
                      <a:moveTo>
                        <a:pt x="157" y="24"/>
                      </a:moveTo>
                      <a:cubicBezTo>
                        <a:pt x="128" y="24"/>
                        <a:pt x="101" y="15"/>
                        <a:pt x="78" y="1"/>
                      </a:cubicBezTo>
                      <a:cubicBezTo>
                        <a:pt x="0" y="107"/>
                        <a:pt x="0" y="107"/>
                        <a:pt x="0" y="107"/>
                      </a:cubicBezTo>
                      <a:cubicBezTo>
                        <a:pt x="45" y="138"/>
                        <a:pt x="99" y="156"/>
                        <a:pt x="157" y="156"/>
                      </a:cubicBezTo>
                      <a:cubicBezTo>
                        <a:pt x="215" y="156"/>
                        <a:pt x="269" y="138"/>
                        <a:pt x="313" y="107"/>
                      </a:cubicBezTo>
                      <a:cubicBezTo>
                        <a:pt x="236" y="0"/>
                        <a:pt x="236" y="0"/>
                        <a:pt x="236" y="0"/>
                      </a:cubicBezTo>
                      <a:cubicBezTo>
                        <a:pt x="213" y="15"/>
                        <a:pt x="186" y="24"/>
                        <a:pt x="157" y="2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7" name="Freeform 34"/>
                <p:cNvSpPr>
                  <a:spLocks/>
                </p:cNvSpPr>
                <p:nvPr/>
              </p:nvSpPr>
              <p:spPr bwMode="gray">
                <a:xfrm>
                  <a:off x="3945133" y="2908266"/>
                  <a:ext cx="1274658" cy="1116135"/>
                </a:xfrm>
                <a:custGeom>
                  <a:avLst/>
                  <a:gdLst>
                    <a:gd name="T0" fmla="*/ 1999231209 w 253"/>
                    <a:gd name="T1" fmla="*/ 888112358 h 224"/>
                    <a:gd name="T2" fmla="*/ 1999231209 w 253"/>
                    <a:gd name="T3" fmla="*/ 0 h 224"/>
                    <a:gd name="T4" fmla="*/ 0 w 253"/>
                    <a:gd name="T5" fmla="*/ 1231246435 h 224"/>
                    <a:gd name="T6" fmla="*/ 995663245 w 253"/>
                    <a:gd name="T7" fmla="*/ 1507098678 h 224"/>
                    <a:gd name="T8" fmla="*/ 1999231209 w 253"/>
                    <a:gd name="T9" fmla="*/ 88811235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3"/>
                    <a:gd name="T16" fmla="*/ 0 h 224"/>
                    <a:gd name="T17" fmla="*/ 253 w 253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3" h="224">
                      <a:moveTo>
                        <a:pt x="253" y="132"/>
                      </a:moveTo>
                      <a:cubicBezTo>
                        <a:pt x="253" y="0"/>
                        <a:pt x="253" y="0"/>
                        <a:pt x="253" y="0"/>
                      </a:cubicBezTo>
                      <a:cubicBezTo>
                        <a:pt x="137" y="3"/>
                        <a:pt x="38" y="79"/>
                        <a:pt x="0" y="183"/>
                      </a:cubicBezTo>
                      <a:cubicBezTo>
                        <a:pt x="126" y="224"/>
                        <a:pt x="126" y="224"/>
                        <a:pt x="126" y="224"/>
                      </a:cubicBezTo>
                      <a:cubicBezTo>
                        <a:pt x="146" y="173"/>
                        <a:pt x="195" y="135"/>
                        <a:pt x="253" y="1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8" name="Freeform 35"/>
                <p:cNvSpPr>
                  <a:spLocks/>
                </p:cNvSpPr>
                <p:nvPr/>
              </p:nvSpPr>
              <p:spPr bwMode="gray">
                <a:xfrm>
                  <a:off x="3865468" y="3902419"/>
                  <a:ext cx="927540" cy="1479030"/>
                </a:xfrm>
                <a:custGeom>
                  <a:avLst/>
                  <a:gdLst>
                    <a:gd name="T0" fmla="*/ 1032982706 w 185"/>
                    <a:gd name="T1" fmla="*/ 524194832 h 297"/>
                    <a:gd name="T2" fmla="*/ 1072110381 w 185"/>
                    <a:gd name="T3" fmla="*/ 268816864 h 297"/>
                    <a:gd name="T4" fmla="*/ 86082584 w 185"/>
                    <a:gd name="T5" fmla="*/ 0 h 297"/>
                    <a:gd name="T6" fmla="*/ 0 w 185"/>
                    <a:gd name="T7" fmla="*/ 524194832 h 297"/>
                    <a:gd name="T8" fmla="*/ 845168750 w 185"/>
                    <a:gd name="T9" fmla="*/ 1995969471 h 297"/>
                    <a:gd name="T10" fmla="*/ 1447741092 w 185"/>
                    <a:gd name="T11" fmla="*/ 1283604025 h 297"/>
                    <a:gd name="T12" fmla="*/ 1032982706 w 185"/>
                    <a:gd name="T13" fmla="*/ 524194832 h 2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5"/>
                    <a:gd name="T22" fmla="*/ 0 h 297"/>
                    <a:gd name="T23" fmla="*/ 185 w 185"/>
                    <a:gd name="T24" fmla="*/ 297 h 29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5" h="297">
                      <a:moveTo>
                        <a:pt x="132" y="78"/>
                      </a:moveTo>
                      <a:cubicBezTo>
                        <a:pt x="132" y="65"/>
                        <a:pt x="134" y="52"/>
                        <a:pt x="137" y="4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4" y="24"/>
                        <a:pt x="0" y="51"/>
                        <a:pt x="0" y="78"/>
                      </a:cubicBezTo>
                      <a:cubicBezTo>
                        <a:pt x="0" y="167"/>
                        <a:pt x="42" y="246"/>
                        <a:pt x="108" y="297"/>
                      </a:cubicBezTo>
                      <a:cubicBezTo>
                        <a:pt x="185" y="191"/>
                        <a:pt x="185" y="191"/>
                        <a:pt x="185" y="191"/>
                      </a:cubicBezTo>
                      <a:cubicBezTo>
                        <a:pt x="153" y="164"/>
                        <a:pt x="132" y="123"/>
                        <a:pt x="132" y="78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eorgia" panose="02040502050405020303" pitchFamily="18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9" name="Oval 168"/>
                <p:cNvSpPr/>
                <p:nvPr/>
              </p:nvSpPr>
              <p:spPr>
                <a:xfrm>
                  <a:off x="4405003" y="3279705"/>
                  <a:ext cx="372841" cy="373255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eorgia" panose="02040502050405020303" pitchFamily="18" charset="0"/>
                      <a:ea typeface="+mn-ea"/>
                      <a:cs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170" name="Oval 169"/>
                <p:cNvSpPr/>
                <p:nvPr/>
              </p:nvSpPr>
              <p:spPr>
                <a:xfrm>
                  <a:off x="5749683" y="3279705"/>
                  <a:ext cx="372841" cy="373255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eorgia" panose="02040502050405020303" pitchFamily="18" charset="0"/>
                      <a:ea typeface="+mn-ea"/>
                      <a:cs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171" name="Oval 170"/>
                <p:cNvSpPr/>
                <p:nvPr/>
              </p:nvSpPr>
              <p:spPr>
                <a:xfrm>
                  <a:off x="6101111" y="4414675"/>
                  <a:ext cx="372841" cy="373255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eorgia" panose="02040502050405020303" pitchFamily="18" charset="0"/>
                      <a:ea typeface="+mn-ea"/>
                      <a:cs typeface="Arial" panose="020B0604020202020204" pitchFamily="34" charset="0"/>
                    </a:rPr>
                    <a:t>3</a:t>
                  </a:r>
                </a:p>
              </p:txBody>
            </p:sp>
            <p:sp>
              <p:nvSpPr>
                <p:cNvPr id="172" name="Oval 171"/>
                <p:cNvSpPr/>
                <p:nvPr/>
              </p:nvSpPr>
              <p:spPr>
                <a:xfrm>
                  <a:off x="5088961" y="5142795"/>
                  <a:ext cx="372841" cy="373255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eorgia" panose="02040502050405020303" pitchFamily="18" charset="0"/>
                      <a:ea typeface="+mn-ea"/>
                      <a:cs typeface="Arial" panose="020B0604020202020204" pitchFamily="34" charset="0"/>
                    </a:rPr>
                    <a:t>4</a:t>
                  </a:r>
                </a:p>
              </p:txBody>
            </p:sp>
            <p:sp>
              <p:nvSpPr>
                <p:cNvPr id="173" name="Oval 172"/>
                <p:cNvSpPr/>
                <p:nvPr/>
              </p:nvSpPr>
              <p:spPr>
                <a:xfrm>
                  <a:off x="4032162" y="4414675"/>
                  <a:ext cx="372841" cy="373255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90253" tIns="45128" rIns="90253" bIns="45128" anchor="ctr"/>
                <a:lstStyle/>
                <a:p>
                  <a:pPr marL="0" marR="0" lvl="0" indent="0" algn="ctr" defTabSz="100513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eorgia" panose="02040502050405020303" pitchFamily="18" charset="0"/>
                      <a:ea typeface="+mn-ea"/>
                      <a:cs typeface="Arial" panose="020B0604020202020204" pitchFamily="34" charset="0"/>
                    </a:rPr>
                    <a:t>5</a:t>
                  </a:r>
                </a:p>
              </p:txBody>
            </p:sp>
          </p:grpSp>
          <p:sp>
            <p:nvSpPr>
              <p:cNvPr id="154" name="Isosceles Triangle 153"/>
              <p:cNvSpPr/>
              <p:nvPr/>
            </p:nvSpPr>
            <p:spPr bwMode="ltGray">
              <a:xfrm rot="9609090">
                <a:off x="6126685" y="3853540"/>
                <a:ext cx="342727" cy="308661"/>
              </a:xfrm>
              <a:prstGeom prst="triangle">
                <a:avLst/>
              </a:prstGeom>
              <a:solidFill>
                <a:schemeClr val="bg2">
                  <a:lumMod val="2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Isosceles Triangle 154"/>
              <p:cNvSpPr/>
              <p:nvPr/>
            </p:nvSpPr>
            <p:spPr bwMode="ltGray">
              <a:xfrm rot="14548101">
                <a:off x="5678508" y="5037143"/>
                <a:ext cx="342727" cy="308661"/>
              </a:xfrm>
              <a:prstGeom prst="triangle">
                <a:avLst/>
              </a:prstGeom>
              <a:solidFill>
                <a:schemeClr val="accent6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Isosceles Triangle 155"/>
              <p:cNvSpPr/>
              <p:nvPr/>
            </p:nvSpPr>
            <p:spPr bwMode="ltGray">
              <a:xfrm rot="18749213">
                <a:off x="4449560" y="4962053"/>
                <a:ext cx="342727" cy="308661"/>
              </a:xfrm>
              <a:prstGeom prst="triangle">
                <a:avLst/>
              </a:prstGeom>
              <a:solidFill>
                <a:schemeClr val="accent5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7" name="Isosceles Triangle 156"/>
              <p:cNvSpPr/>
              <p:nvPr/>
            </p:nvSpPr>
            <p:spPr bwMode="ltGray">
              <a:xfrm rot="5400000">
                <a:off x="5106310" y="3141233"/>
                <a:ext cx="342727" cy="308661"/>
              </a:xfrm>
              <a:prstGeom prst="triangle">
                <a:avLst/>
              </a:prstGeom>
              <a:solidFill>
                <a:schemeClr val="accent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4" name="Rectangle 173"/>
            <p:cNvSpPr/>
            <p:nvPr/>
          </p:nvSpPr>
          <p:spPr>
            <a:xfrm>
              <a:off x="3839233" y="3295863"/>
              <a:ext cx="1401384" cy="73866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Product development cycle </a:t>
              </a:r>
            </a:p>
          </p:txBody>
        </p:sp>
        <p:sp>
          <p:nvSpPr>
            <p:cNvPr id="150" name="Rounded Rectangle 149"/>
            <p:cNvSpPr>
              <a:spLocks/>
            </p:cNvSpPr>
            <p:nvPr/>
          </p:nvSpPr>
          <p:spPr>
            <a:xfrm>
              <a:off x="6105917" y="4145095"/>
              <a:ext cx="2377440" cy="73152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90253" tIns="45128" rIns="90253" bIns="45128" anchor="ctr"/>
            <a:lstStyle/>
            <a:p>
              <a:pPr marL="0" marR="0" lvl="0" indent="0" algn="ctr" defTabSz="10051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Arial" panose="020B0604020202020204" pitchFamily="34" charset="0"/>
                </a:rPr>
                <a:t>Field trial 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24045" y="2169929"/>
            <a:ext cx="2540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Validate product characteristics along end user needs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Publish breakthrough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Patent breakthrough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82718" y="2136481"/>
            <a:ext cx="2831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Design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Construct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 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49076" y="4417029"/>
            <a:ext cx="2977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site trial (uncontrolled environment)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Validate product performance  along end user needs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05853" y="5442490"/>
            <a:ext cx="3814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 business case for mass production 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Secure orders and produce on small scale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Conduct feasibility study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Access research incentives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up or upgrade  facility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Obtain facility, process and product  certifications in line with end user needs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34066" y="4431685"/>
            <a:ext cx="2952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Vendor registration with end users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Facilitate access to market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Procurement &amp; deployment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 user post deployment survey </a:t>
            </a:r>
          </a:p>
        </p:txBody>
      </p:sp>
    </p:spTree>
    <p:extLst>
      <p:ext uri="{BB962C8B-B14F-4D97-AF65-F5344CB8AC3E}">
        <p14:creationId xmlns:p14="http://schemas.microsoft.com/office/powerpoint/2010/main" val="662688531"/>
      </p:ext>
    </p:extLst>
  </p:cSld>
  <p:clrMapOvr>
    <a:masterClrMapping/>
  </p:clrMapOvr>
</p:sld>
</file>

<file path=ppt/theme/theme1.xml><?xml version="1.0" encoding="utf-8"?>
<a:theme xmlns:a="http://schemas.openxmlformats.org/drawingml/2006/main" name="New NCDMB Presentation Slide2 - wide screen- osuji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FD419CB-7E58-453A-9297-68132AB95D62}" vid="{FA9C076E-7264-4823-9397-9D6BCC7A1B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Georgia</vt:lpstr>
      <vt:lpstr>New NCDMB Presentation Slide2 - wide screen- osuji</vt:lpstr>
      <vt:lpstr>Office Theme</vt:lpstr>
      <vt:lpstr>NCDMB Research Product Development cycle –Inventors are required to go through the Board’s Research product development cycle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Njoku</dc:creator>
  <cp:lastModifiedBy>Jonathan Njoku</cp:lastModifiedBy>
  <cp:revision>2</cp:revision>
  <dcterms:created xsi:type="dcterms:W3CDTF">2020-05-07T16:28:04Z</dcterms:created>
  <dcterms:modified xsi:type="dcterms:W3CDTF">2020-05-07T16:29:31Z</dcterms:modified>
</cp:coreProperties>
</file>